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7" r:id="rId17"/>
    <p:sldId id="278" r:id="rId18"/>
    <p:sldId id="279" r:id="rId19"/>
    <p:sldId id="273" r:id="rId20"/>
    <p:sldId id="274" r:id="rId21"/>
    <p:sldId id="275" r:id="rId22"/>
    <p:sldId id="276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B70BCF-B4BF-4C34-A3FE-A2F46A40AF5A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8759A3-550F-4ED1-A637-1A3527BBA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610600" cy="221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Collection 2:</a:t>
            </a:r>
            <a:br>
              <a:rPr lang="en-US" dirty="0" smtClean="0"/>
            </a:br>
            <a:r>
              <a:rPr lang="en-US" dirty="0" smtClean="0"/>
              <a:t>Characters- Living Many Lives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Communication Arts</a:t>
            </a:r>
          </a:p>
          <a:p>
            <a:r>
              <a:rPr lang="en-US" dirty="0" smtClean="0"/>
              <a:t>Literature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“Mother and Daughter” pgs. 138-142</a:t>
            </a:r>
          </a:p>
          <a:p>
            <a:r>
              <a:rPr lang="en-US" dirty="0" smtClean="0"/>
              <a:t>As you read, complete Story Map worksheet</a:t>
            </a:r>
          </a:p>
          <a:p>
            <a:r>
              <a:rPr lang="en-US" dirty="0" smtClean="0"/>
              <a:t>After you read, complete vocabulary development worksheet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“The Smallest </a:t>
            </a:r>
            <a:r>
              <a:rPr lang="en-US" dirty="0" err="1" smtClean="0"/>
              <a:t>Dragonboy</a:t>
            </a:r>
            <a:r>
              <a:rPr lang="en-US" dirty="0" smtClean="0"/>
              <a:t>” by Anne </a:t>
            </a:r>
            <a:r>
              <a:rPr lang="en-US" dirty="0" err="1" smtClean="0"/>
              <a:t>MaCaffrey</a:t>
            </a:r>
            <a:endParaRPr lang="en-US" dirty="0" smtClean="0"/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Grew up as a lonely tomboy in New Jersey; her books are now known all over the world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character motivation; make inferences; analyze the characters’ effects on the plot and its resolution</a:t>
            </a:r>
          </a:p>
          <a:p>
            <a:r>
              <a:rPr lang="en-US" dirty="0" smtClean="0"/>
              <a:t>Literary Focus- Motivation</a:t>
            </a:r>
          </a:p>
          <a:p>
            <a:pPr lvl="1"/>
            <a:r>
              <a:rPr lang="en-US" dirty="0" smtClean="0"/>
              <a:t>Motivation- the reasons why people do or say the things they do or behave the way they do</a:t>
            </a:r>
          </a:p>
          <a:p>
            <a:pPr lvl="1"/>
            <a:r>
              <a:rPr lang="en-US" dirty="0" smtClean="0"/>
              <a:t>They are the feelings, needs, wishes, pressures from family and friends that motivate or forces us to do the things we do</a:t>
            </a:r>
          </a:p>
          <a:p>
            <a:pPr lvl="1"/>
            <a:r>
              <a:rPr lang="en-US" dirty="0" smtClean="0"/>
              <a:t>As you read, ask yourself what forces or motivates </a:t>
            </a:r>
            <a:r>
              <a:rPr lang="en-US" dirty="0" err="1" smtClean="0"/>
              <a:t>Keevan</a:t>
            </a:r>
            <a:r>
              <a:rPr lang="en-US" dirty="0" smtClean="0"/>
              <a:t> and how does understanding </a:t>
            </a:r>
            <a:r>
              <a:rPr lang="en-US" dirty="0" err="1" smtClean="0"/>
              <a:t>Keevan’s</a:t>
            </a:r>
            <a:r>
              <a:rPr lang="en-US" dirty="0" smtClean="0"/>
              <a:t> motivation help you understand the kind of character he is</a:t>
            </a:r>
          </a:p>
          <a:p>
            <a:r>
              <a:rPr lang="en-US" dirty="0" smtClean="0"/>
              <a:t>Reading Skills Focus- Making Inferences</a:t>
            </a:r>
          </a:p>
          <a:p>
            <a:pPr lvl="1"/>
            <a:r>
              <a:rPr lang="en-US" dirty="0" smtClean="0"/>
              <a:t>Educated guesses based on evidence</a:t>
            </a:r>
          </a:p>
          <a:p>
            <a:pPr lvl="1"/>
            <a:r>
              <a:rPr lang="en-US" dirty="0" smtClean="0"/>
              <a:t>As you read, stop at the open book signs to make inferences about a character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Goaded- pushed or driven</a:t>
            </a:r>
          </a:p>
          <a:p>
            <a:r>
              <a:rPr lang="en-US" dirty="0" smtClean="0"/>
              <a:t>Imminent- about to happen</a:t>
            </a:r>
          </a:p>
          <a:p>
            <a:r>
              <a:rPr lang="en-US" dirty="0" smtClean="0"/>
              <a:t>Perturbed- disturbed; troubled</a:t>
            </a:r>
          </a:p>
          <a:p>
            <a:r>
              <a:rPr lang="en-US" dirty="0" smtClean="0"/>
              <a:t>Confrontation- face to face meeting between opposing sides</a:t>
            </a:r>
          </a:p>
          <a:p>
            <a:r>
              <a:rPr lang="en-US" dirty="0" smtClean="0"/>
              <a:t>Alleviate- relieve; reduce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“The Smallest </a:t>
            </a:r>
            <a:r>
              <a:rPr lang="en-US" dirty="0" err="1" smtClean="0"/>
              <a:t>Dragonboy</a:t>
            </a:r>
            <a:r>
              <a:rPr lang="en-US" dirty="0" smtClean="0"/>
              <a:t>” pgs. </a:t>
            </a:r>
            <a:r>
              <a:rPr lang="en-US" smtClean="0"/>
              <a:t>148-160</a:t>
            </a:r>
            <a:endParaRPr lang="en-US" dirty="0" smtClean="0"/>
          </a:p>
          <a:p>
            <a:r>
              <a:rPr lang="en-US" dirty="0" smtClean="0"/>
              <a:t>As you read, complete worksheet</a:t>
            </a:r>
          </a:p>
          <a:p>
            <a:r>
              <a:rPr lang="en-US" dirty="0" smtClean="0"/>
              <a:t>After you read, complete vocabulary development worksheet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“here Be Dragons” by Flo Ota De Lange</a:t>
            </a:r>
          </a:p>
          <a:p>
            <a:r>
              <a:rPr lang="en-US" dirty="0" smtClean="0"/>
              <a:t>Reading Skills</a:t>
            </a:r>
          </a:p>
          <a:p>
            <a:pPr lvl="1"/>
            <a:r>
              <a:rPr lang="en-US" dirty="0" smtClean="0"/>
              <a:t>Analyze texts that show comparison and contrast</a:t>
            </a:r>
          </a:p>
          <a:p>
            <a:r>
              <a:rPr lang="en-US" dirty="0" smtClean="0"/>
              <a:t>Reading Skills Focus- Comparison &amp; Contrast</a:t>
            </a:r>
          </a:p>
          <a:p>
            <a:pPr lvl="1"/>
            <a:r>
              <a:rPr lang="en-US" dirty="0" smtClean="0"/>
              <a:t>Comparison- looking for similarities</a:t>
            </a:r>
          </a:p>
          <a:p>
            <a:pPr lvl="1"/>
            <a:r>
              <a:rPr lang="en-US" dirty="0" smtClean="0"/>
              <a:t>Contrast- looking for differences</a:t>
            </a:r>
          </a:p>
          <a:p>
            <a:r>
              <a:rPr lang="en-US" dirty="0" smtClean="0"/>
              <a:t>Compare &amp; Contrast Methods/Organizational Patterns</a:t>
            </a:r>
          </a:p>
          <a:p>
            <a:pPr lvl="1"/>
            <a:r>
              <a:rPr lang="en-US" dirty="0" smtClean="0"/>
              <a:t>Block Method- the writer 1</a:t>
            </a:r>
            <a:r>
              <a:rPr lang="en-US" baseline="30000" dirty="0" smtClean="0"/>
              <a:t>st</a:t>
            </a:r>
            <a:r>
              <a:rPr lang="en-US" dirty="0" smtClean="0"/>
              <a:t> discusses all the features of subject 1 and then all the features of subject 2</a:t>
            </a:r>
          </a:p>
          <a:p>
            <a:pPr lvl="1"/>
            <a:r>
              <a:rPr lang="en-US" dirty="0" smtClean="0"/>
              <a:t>Point-by-Point Method- in this pattern the writer discusses one feature of each subject at a time and then moves onto the next feature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“here Be Dragons” pgs. 165-166</a:t>
            </a:r>
          </a:p>
          <a:p>
            <a:r>
              <a:rPr lang="en-US" dirty="0" smtClean="0"/>
              <a:t>As you read, compare and contrast the eastern and western dragons by list similarities and differences on the Venn Diagram Worksheet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404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“A Rice Sandwich” by Sandra Cisneros</a:t>
            </a:r>
          </a:p>
          <a:p>
            <a:r>
              <a:rPr lang="en-US" dirty="0" smtClean="0"/>
              <a:t>About the Author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the ways writers use a narrator to reveal character; make inferences; identify the speaker and recognize first-person narration</a:t>
            </a:r>
          </a:p>
          <a:p>
            <a:r>
              <a:rPr lang="en-US" dirty="0" smtClean="0"/>
              <a:t>Literary Focus- The Narrator</a:t>
            </a:r>
          </a:p>
          <a:p>
            <a:pPr lvl="1"/>
            <a:r>
              <a:rPr lang="en-US" dirty="0" smtClean="0"/>
              <a:t>Narrator- the person telling the story</a:t>
            </a:r>
          </a:p>
          <a:p>
            <a:pPr lvl="1"/>
            <a:r>
              <a:rPr lang="en-US" dirty="0" smtClean="0"/>
              <a:t>Omniscient narrator- means all-knowing; knows all about the characters and the events; can take you back and forth in time</a:t>
            </a:r>
          </a:p>
          <a:p>
            <a:pPr lvl="1"/>
            <a:r>
              <a:rPr lang="en-US" dirty="0" smtClean="0"/>
              <a:t>First- person narrator- someone that tells the story using the first person pronoun- I, me, my, or mine</a:t>
            </a:r>
          </a:p>
          <a:p>
            <a:pPr lvl="2"/>
            <a:r>
              <a:rPr lang="en-US" dirty="0" smtClean="0"/>
              <a:t>Reading a story told by a 1</a:t>
            </a:r>
            <a:r>
              <a:rPr lang="en-US" baseline="30000" dirty="0" smtClean="0"/>
              <a:t>st</a:t>
            </a:r>
            <a:r>
              <a:rPr lang="en-US" dirty="0" smtClean="0"/>
              <a:t> person narrator is like entering a character’s mind and heart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Skills Focus- Making Inferences</a:t>
            </a:r>
          </a:p>
          <a:p>
            <a:pPr lvl="1"/>
            <a:r>
              <a:rPr lang="en-US" dirty="0" smtClean="0"/>
              <a:t>Writers don’t come out and tell you everything you want to know- you have to make inferences</a:t>
            </a:r>
          </a:p>
          <a:p>
            <a:pPr lvl="1"/>
            <a:r>
              <a:rPr lang="en-US" dirty="0" smtClean="0"/>
              <a:t>To make inferences about the character in this story, use these strategies</a:t>
            </a:r>
          </a:p>
          <a:p>
            <a:pPr lvl="2"/>
            <a:r>
              <a:rPr lang="en-US" dirty="0" smtClean="0"/>
              <a:t>Watch what she says and does</a:t>
            </a:r>
          </a:p>
          <a:p>
            <a:pPr lvl="2"/>
            <a:r>
              <a:rPr lang="en-US" dirty="0" smtClean="0"/>
              <a:t>Observe the way other characters respond to her</a:t>
            </a:r>
          </a:p>
          <a:p>
            <a:pPr lvl="2"/>
            <a:r>
              <a:rPr lang="en-US" dirty="0" smtClean="0"/>
              <a:t>Examine what you learn through her thoughts</a:t>
            </a:r>
          </a:p>
          <a:p>
            <a:pPr lvl="2"/>
            <a:r>
              <a:rPr lang="en-US" dirty="0" smtClean="0"/>
              <a:t>Think about how she is like, or not like, people you know in real life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read, cont.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“A Rice Sandwich” pgs. 169 and 170</a:t>
            </a:r>
          </a:p>
          <a:p>
            <a:r>
              <a:rPr lang="en-US" dirty="0" smtClean="0"/>
              <a:t>As you read, complete character map</a:t>
            </a:r>
          </a:p>
          <a:p>
            <a:r>
              <a:rPr lang="en-US" dirty="0" smtClean="0"/>
              <a:t>After you read, complete reading check questions (in the box) a-e on page 172 on the back of your character map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8809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Antaeus</a:t>
            </a:r>
            <a:r>
              <a:rPr lang="en-US" dirty="0" smtClean="0"/>
              <a:t>” by Borden Deal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Came from a family of Southern cotton farmers; experienced hardships of farm life during the Great Depression; Deal was just as persistent as the character in the story- TJ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character motivation; analyze allusion; make predictions</a:t>
            </a:r>
          </a:p>
          <a:p>
            <a:r>
              <a:rPr lang="en-US" dirty="0" smtClean="0"/>
              <a:t>Literary Focus- Motivation</a:t>
            </a:r>
          </a:p>
          <a:p>
            <a:pPr lvl="1"/>
            <a:r>
              <a:rPr lang="en-US" dirty="0" smtClean="0"/>
              <a:t>The feelings, needs, wishes, pressures from family and friends that forces us to do the things we do</a:t>
            </a:r>
          </a:p>
          <a:p>
            <a:pPr lvl="1"/>
            <a:r>
              <a:rPr lang="en-US" dirty="0" smtClean="0"/>
              <a:t>As you read the story, think about what motivates them to act the way they do</a:t>
            </a:r>
          </a:p>
          <a:p>
            <a:r>
              <a:rPr lang="en-US" dirty="0" smtClean="0"/>
              <a:t>Reading Skills Focus- Allusion</a:t>
            </a:r>
          </a:p>
          <a:p>
            <a:pPr lvl="1"/>
            <a:r>
              <a:rPr lang="en-US" dirty="0" smtClean="0"/>
              <a:t>A reference to someone or something well known from history, literature, religion, politics, sports, science, or some other branch of culture</a:t>
            </a:r>
          </a:p>
          <a:p>
            <a:pPr lvl="1"/>
            <a:r>
              <a:rPr lang="en-US" dirty="0" smtClean="0"/>
              <a:t>The title of this story is an allusion to a character from Greek Mythology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stories in this collection will introduce students to a variety of characters living different lives. Each character in this character is faced with a tough decision, and each handles it is a way that suits his or her personality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the methods writers use to reveal character</a:t>
            </a:r>
          </a:p>
          <a:p>
            <a:pPr lvl="1"/>
            <a:r>
              <a:rPr lang="en-US" dirty="0" smtClean="0"/>
              <a:t>Analyze texts that show comparison and contrast</a:t>
            </a:r>
          </a:p>
          <a:p>
            <a:pPr lvl="1"/>
            <a:r>
              <a:rPr lang="en-US" dirty="0" smtClean="0"/>
              <a:t>Analyze how character affect plot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Collection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Resolute- firm and purposeful; determined</a:t>
            </a:r>
          </a:p>
          <a:p>
            <a:r>
              <a:rPr lang="en-US" dirty="0" smtClean="0"/>
              <a:t>Domain- territory</a:t>
            </a:r>
          </a:p>
          <a:p>
            <a:r>
              <a:rPr lang="en-US" dirty="0" smtClean="0"/>
              <a:t>Contemplate- to look at or think about carefully</a:t>
            </a:r>
          </a:p>
          <a:p>
            <a:r>
              <a:rPr lang="en-US" dirty="0" smtClean="0"/>
              <a:t>Shrewd- clever</a:t>
            </a:r>
          </a:p>
          <a:p>
            <a:r>
              <a:rPr lang="en-US" dirty="0" smtClean="0"/>
              <a:t>Sterile- barren; lacking interest or vitality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Synonyms</a:t>
            </a:r>
          </a:p>
          <a:p>
            <a:pPr lvl="1"/>
            <a:r>
              <a:rPr lang="en-US" dirty="0" smtClean="0"/>
              <a:t>1. Decisive</a:t>
            </a:r>
          </a:p>
          <a:p>
            <a:pPr lvl="1"/>
            <a:r>
              <a:rPr lang="en-US" dirty="0" smtClean="0"/>
              <a:t>2. Not fruitful</a:t>
            </a:r>
          </a:p>
          <a:p>
            <a:pPr lvl="1"/>
            <a:r>
              <a:rPr lang="en-US" dirty="0" smtClean="0"/>
              <a:t>3. Consider carefully</a:t>
            </a:r>
          </a:p>
          <a:p>
            <a:pPr lvl="1"/>
            <a:r>
              <a:rPr lang="en-US" dirty="0" smtClean="0"/>
              <a:t>4. Territory</a:t>
            </a:r>
          </a:p>
          <a:p>
            <a:pPr lvl="1"/>
            <a:r>
              <a:rPr lang="en-US" dirty="0" smtClean="0"/>
              <a:t>5. Savvy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Development Practice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</a:t>
            </a:r>
            <a:r>
              <a:rPr lang="en-US" dirty="0" err="1" smtClean="0"/>
              <a:t>Antaeus</a:t>
            </a:r>
            <a:r>
              <a:rPr lang="en-US" dirty="0" smtClean="0"/>
              <a:t>” pgs. 176-183</a:t>
            </a:r>
          </a:p>
          <a:p>
            <a:r>
              <a:rPr lang="en-US" dirty="0" smtClean="0"/>
              <a:t>After you read, complete vocabulary development worksheet and questions 2-4 on page185 on the back of the </a:t>
            </a:r>
            <a:r>
              <a:rPr lang="en-US" dirty="0" err="1" smtClean="0"/>
              <a:t>vocab</a:t>
            </a:r>
            <a:r>
              <a:rPr lang="en-US" dirty="0" smtClean="0"/>
              <a:t> worksheet</a:t>
            </a:r>
          </a:p>
          <a:p>
            <a:r>
              <a:rPr lang="en-US" dirty="0" smtClean="0"/>
              <a:t>After you read, complete character motivation chart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“A Day’s Wait” and “Stolen Day”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character traits; compare and contrast characters</a:t>
            </a:r>
          </a:p>
          <a:p>
            <a:r>
              <a:rPr lang="en-US" dirty="0" smtClean="0"/>
              <a:t>Literary Focus- Characters and Character Traits</a:t>
            </a:r>
          </a:p>
          <a:p>
            <a:pPr lvl="1"/>
            <a:r>
              <a:rPr lang="en-US" dirty="0" smtClean="0"/>
              <a:t>Clues provided in the story will help reveal character traits and help you get to know the character</a:t>
            </a:r>
          </a:p>
          <a:p>
            <a:r>
              <a:rPr lang="en-US" dirty="0" smtClean="0"/>
              <a:t>Reading Skills Focus- Comparing &amp; Contrasting</a:t>
            </a:r>
          </a:p>
          <a:p>
            <a:pPr lvl="1"/>
            <a:r>
              <a:rPr lang="en-US" dirty="0" smtClean="0"/>
              <a:t>You will compare and contrast the main characters in “A Day’s Wait” and “Stolen Day”</a:t>
            </a:r>
          </a:p>
          <a:p>
            <a:pPr lvl="1"/>
            <a:r>
              <a:rPr lang="en-US" dirty="0" smtClean="0"/>
              <a:t>As you read, you will fill a chart to compare and contrast the characters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“A Day’s Wait” pgs. 191-194 and “Stolen Day” pgs. 197-203</a:t>
            </a:r>
          </a:p>
          <a:p>
            <a:r>
              <a:rPr lang="en-US" dirty="0" smtClean="0"/>
              <a:t>As you read, fill in the comparing literature chart to compare and contrast the main characters</a:t>
            </a:r>
          </a:p>
          <a:p>
            <a:r>
              <a:rPr lang="en-US" dirty="0" smtClean="0"/>
              <a:t>After you read, write a comparison- contrast essay using the information from your chart to identify the similarities and differences between the 2 characters (Complete on Write to Learn)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Informational Text- “In a Mix of Cultures, an Olio of Plantings”</a:t>
            </a:r>
          </a:p>
          <a:p>
            <a:r>
              <a:rPr lang="en-US" dirty="0" smtClean="0"/>
              <a:t>This article is linked to “</a:t>
            </a:r>
            <a:r>
              <a:rPr lang="en-US" dirty="0" err="1" smtClean="0"/>
              <a:t>Antaeus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Reading Focus- The Main Idea</a:t>
            </a:r>
          </a:p>
          <a:p>
            <a:pPr lvl="1"/>
            <a:r>
              <a:rPr lang="en-US" dirty="0" smtClean="0"/>
              <a:t>Informational texts, such as newspaper articles, usually focus on one or more main ideas</a:t>
            </a:r>
          </a:p>
          <a:p>
            <a:pPr lvl="1"/>
            <a:r>
              <a:rPr lang="en-US" dirty="0" smtClean="0"/>
              <a:t>The main idea is the central, most important point in a text</a:t>
            </a:r>
          </a:p>
          <a:p>
            <a:pPr lvl="1"/>
            <a:r>
              <a:rPr lang="en-US" dirty="0" smtClean="0"/>
              <a:t>Sometimes it is stated directly, but most of the time the reader must infer the main idea</a:t>
            </a:r>
          </a:p>
          <a:p>
            <a:pPr lvl="1"/>
            <a:r>
              <a:rPr lang="en-US" dirty="0" smtClean="0"/>
              <a:t>Tips for figuring out the main idea:</a:t>
            </a:r>
          </a:p>
          <a:p>
            <a:pPr lvl="2"/>
            <a:r>
              <a:rPr lang="en-US" dirty="0" smtClean="0"/>
              <a:t>Look at the title</a:t>
            </a:r>
          </a:p>
          <a:p>
            <a:pPr lvl="2"/>
            <a:r>
              <a:rPr lang="en-US" dirty="0" smtClean="0"/>
              <a:t>Look for a sentence that seems to state a key idea</a:t>
            </a:r>
          </a:p>
          <a:p>
            <a:pPr lvl="2"/>
            <a:r>
              <a:rPr lang="en-US" dirty="0" smtClean="0"/>
              <a:t>If there is no sentence that states the main idea, then find the most important details in the text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“In a Mix of Cultures, an Olio of Plantings” pg. 188</a:t>
            </a:r>
          </a:p>
          <a:p>
            <a:r>
              <a:rPr lang="en-US" dirty="0" smtClean="0"/>
              <a:t>After you read, answer the questions underneath constructed response on pg. </a:t>
            </a:r>
            <a:r>
              <a:rPr lang="en-US" smtClean="0"/>
              <a:t>189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Direct characterization- the writer tells you directly what a character is like</a:t>
            </a:r>
          </a:p>
          <a:p>
            <a:r>
              <a:rPr lang="en-US" dirty="0" smtClean="0"/>
              <a:t>Indirect characterization- writers provide clues or hints about the character that you use to come to your own conclusion</a:t>
            </a:r>
          </a:p>
          <a:p>
            <a:pPr lvl="1"/>
            <a:r>
              <a:rPr lang="en-US" dirty="0" smtClean="0"/>
              <a:t>A method of showing rather than telling</a:t>
            </a:r>
          </a:p>
          <a:p>
            <a:r>
              <a:rPr lang="en-US" dirty="0" smtClean="0"/>
              <a:t>Ways to reveal character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Speech</a:t>
            </a:r>
          </a:p>
          <a:p>
            <a:pPr lvl="1"/>
            <a:r>
              <a:rPr lang="en-US" dirty="0" smtClean="0"/>
              <a:t>Thoughts and feelings</a:t>
            </a:r>
          </a:p>
          <a:p>
            <a:pPr lvl="1"/>
            <a:r>
              <a:rPr lang="en-US" dirty="0" smtClean="0"/>
              <a:t>Other characters’ reactions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Literature- Characterization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“Girls” by Gary Paulsen pgs. 131-133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Written more than 175 books; finds inspiration for his writings from life experiences</a:t>
            </a:r>
          </a:p>
          <a:p>
            <a:r>
              <a:rPr lang="en-US" dirty="0" smtClean="0"/>
              <a:t>Literary Focus- Understanding Characters and Plot</a:t>
            </a:r>
          </a:p>
          <a:p>
            <a:pPr lvl="1"/>
            <a:r>
              <a:rPr lang="en-US" dirty="0" smtClean="0"/>
              <a:t>Tips of understanding characters</a:t>
            </a:r>
          </a:p>
          <a:p>
            <a:pPr lvl="2"/>
            <a:r>
              <a:rPr lang="en-US" dirty="0" smtClean="0"/>
              <a:t>They may use dialogue to give you insight into a character</a:t>
            </a:r>
          </a:p>
          <a:p>
            <a:pPr lvl="2"/>
            <a:r>
              <a:rPr lang="en-US" dirty="0" smtClean="0"/>
              <a:t>They may tell you what a character is thinking</a:t>
            </a:r>
          </a:p>
          <a:p>
            <a:pPr lvl="2"/>
            <a:r>
              <a:rPr lang="en-US" dirty="0" smtClean="0"/>
              <a:t>They may describe the way a character acts or reacts to situations</a:t>
            </a:r>
          </a:p>
          <a:p>
            <a:pPr lvl="2"/>
            <a:r>
              <a:rPr lang="en-US" dirty="0" smtClean="0"/>
              <a:t>They may tell you how other characters-or-even animals- react to a character 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how characters affect plot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“Girls” pgs. 131-133</a:t>
            </a:r>
          </a:p>
          <a:p>
            <a:r>
              <a:rPr lang="en-US" dirty="0" smtClean="0"/>
              <a:t>As you read, </a:t>
            </a:r>
            <a:r>
              <a:rPr lang="en-US" smtClean="0"/>
              <a:t>complete worksheet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880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“Mother and Daughter” by Gary Soto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Grew up in a Mexican American family in California, much of his awarding winning fiction and poetry draws on his heritage and his childhood memories 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character traits; make inferences; analyze the characters’ effects on the plot and its resolution; compare and contrast the motives of literary characters from different historical eras</a:t>
            </a:r>
          </a:p>
          <a:p>
            <a:r>
              <a:rPr lang="en-US" dirty="0" smtClean="0"/>
              <a:t>Literary Focus- Character Traits</a:t>
            </a:r>
          </a:p>
          <a:p>
            <a:pPr lvl="1"/>
            <a:r>
              <a:rPr lang="en-US" dirty="0" smtClean="0"/>
              <a:t>Character- is anyone who plays a part in a story</a:t>
            </a:r>
          </a:p>
          <a:p>
            <a:pPr lvl="1"/>
            <a:r>
              <a:rPr lang="en-US" dirty="0" smtClean="0"/>
              <a:t>A trait is a quality in a person that can’t be seen</a:t>
            </a:r>
          </a:p>
          <a:p>
            <a:pPr lvl="1"/>
            <a:r>
              <a:rPr lang="en-US" dirty="0" smtClean="0"/>
              <a:t>Traits are revealed through a person’s appearance, words, actions, and thoughts.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Skills- Making Inferences</a:t>
            </a:r>
          </a:p>
          <a:p>
            <a:pPr lvl="1"/>
            <a:r>
              <a:rPr lang="en-US" dirty="0" smtClean="0"/>
              <a:t>To find a character’s traits, you have to make inferences</a:t>
            </a:r>
          </a:p>
          <a:p>
            <a:pPr lvl="1"/>
            <a:r>
              <a:rPr lang="en-US" dirty="0" smtClean="0"/>
              <a:t>Inferences- are educated guesses, based on whatever evidence you have from the story or prior experiences</a:t>
            </a:r>
          </a:p>
          <a:p>
            <a:pPr lvl="1"/>
            <a:r>
              <a:rPr lang="en-US" dirty="0" smtClean="0"/>
              <a:t>To collect evidence, look for answers to questions like these…</a:t>
            </a:r>
          </a:p>
          <a:p>
            <a:pPr lvl="2"/>
            <a:r>
              <a:rPr lang="en-US" dirty="0" smtClean="0"/>
              <a:t>What do I know about the character’s looks, thoughts, words, and actions?</a:t>
            </a:r>
          </a:p>
          <a:p>
            <a:pPr lvl="2"/>
            <a:r>
              <a:rPr lang="en-US" dirty="0" smtClean="0"/>
              <a:t>How do the other characters react to the character?</a:t>
            </a:r>
          </a:p>
          <a:p>
            <a:pPr lvl="2"/>
            <a:r>
              <a:rPr lang="en-US" dirty="0" smtClean="0"/>
              <a:t>What does the character learn by the end of the story?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read, cont.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Matinees- afternoon performances of a play or a movie</a:t>
            </a:r>
          </a:p>
          <a:p>
            <a:r>
              <a:rPr lang="en-US" dirty="0" smtClean="0"/>
              <a:t>Antics- playful or silly acts</a:t>
            </a:r>
          </a:p>
          <a:p>
            <a:r>
              <a:rPr lang="en-US" dirty="0" smtClean="0"/>
              <a:t>Meager- slight; small amount</a:t>
            </a:r>
          </a:p>
          <a:p>
            <a:r>
              <a:rPr lang="en-US" dirty="0" smtClean="0"/>
              <a:t>Sophisticated- worldly; elegant and refined</a:t>
            </a:r>
          </a:p>
          <a:p>
            <a:r>
              <a:rPr lang="en-US" dirty="0" smtClean="0"/>
              <a:t>Tirade- long, scolding speech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went to a matinee, would you be worried about coming home after dark?</a:t>
            </a:r>
          </a:p>
          <a:p>
            <a:r>
              <a:rPr lang="en-US" dirty="0" smtClean="0"/>
              <a:t>Who would be more likely to engage in antics: a lion tamer or a clown?</a:t>
            </a:r>
          </a:p>
          <a:p>
            <a:r>
              <a:rPr lang="en-US" dirty="0" smtClean="0"/>
              <a:t>If you were hungry, would you be pleased to a have a meager lunch?</a:t>
            </a:r>
          </a:p>
          <a:p>
            <a:r>
              <a:rPr lang="en-US" dirty="0" smtClean="0"/>
              <a:t>Would you dress up to dine with a sophisticated friend?</a:t>
            </a:r>
          </a:p>
          <a:p>
            <a:r>
              <a:rPr lang="en-US" dirty="0" smtClean="0"/>
              <a:t>Do you enjoy listening to a tirade?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Development Practice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65342F0817B4981B7B12FC231A42A" ma:contentTypeVersion="0" ma:contentTypeDescription="Create a new document." ma:contentTypeScope="" ma:versionID="5eeabf2394f6c37cef9292432a31a5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92834B-CAEB-4B87-B97C-6530E6A3B62C}"/>
</file>

<file path=customXml/itemProps2.xml><?xml version="1.0" encoding="utf-8"?>
<ds:datastoreItem xmlns:ds="http://schemas.openxmlformats.org/officeDocument/2006/customXml" ds:itemID="{0BA15180-7A5C-4156-A855-4AFB8D34C781}"/>
</file>

<file path=customXml/itemProps3.xml><?xml version="1.0" encoding="utf-8"?>
<ds:datastoreItem xmlns:ds="http://schemas.openxmlformats.org/officeDocument/2006/customXml" ds:itemID="{1512C6CE-075C-4FF4-9A13-782C78B31802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420</TotalTime>
  <Words>1664</Words>
  <Application>Microsoft Office PowerPoint</Application>
  <PresentationFormat>On-screen Show (4:3)</PresentationFormat>
  <Paragraphs>183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Collection 2: Characters- Living Many Lives</vt:lpstr>
      <vt:lpstr>Introduction to Collection</vt:lpstr>
      <vt:lpstr>Elements of Literature- Characterization</vt:lpstr>
      <vt:lpstr>Before you read</vt:lpstr>
      <vt:lpstr>Reading Assignment</vt:lpstr>
      <vt:lpstr>Before you read</vt:lpstr>
      <vt:lpstr>Before you read, cont.</vt:lpstr>
      <vt:lpstr>Vocabulary Development</vt:lpstr>
      <vt:lpstr>Vocabulary Development Practice</vt:lpstr>
      <vt:lpstr>Reading Assignment</vt:lpstr>
      <vt:lpstr>Before you read</vt:lpstr>
      <vt:lpstr>Vocabulary Development</vt:lpstr>
      <vt:lpstr>Reading Assignment</vt:lpstr>
      <vt:lpstr>Before you read</vt:lpstr>
      <vt:lpstr>Reading Assignment</vt:lpstr>
      <vt:lpstr>Before you read</vt:lpstr>
      <vt:lpstr>Before you read, cont.</vt:lpstr>
      <vt:lpstr>Reading Assignment</vt:lpstr>
      <vt:lpstr>Before you read</vt:lpstr>
      <vt:lpstr>Vocabulary Development</vt:lpstr>
      <vt:lpstr>Vocabulary Development Practice</vt:lpstr>
      <vt:lpstr>Reading Assignment</vt:lpstr>
      <vt:lpstr>Before you read</vt:lpstr>
      <vt:lpstr>Reading Assignment</vt:lpstr>
      <vt:lpstr>Before you read</vt:lpstr>
      <vt:lpstr>Reading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2: Characters- Living Many Lives</dc:title>
  <dc:creator>Hanson School</dc:creator>
  <cp:lastModifiedBy>Kelli Endorf</cp:lastModifiedBy>
  <cp:revision>18</cp:revision>
  <dcterms:created xsi:type="dcterms:W3CDTF">2010-02-05T18:48:38Z</dcterms:created>
  <dcterms:modified xsi:type="dcterms:W3CDTF">2012-01-10T19:05:47Z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0x010100B6265342F0817B4981B7B12FC231A42A</vt:lpwstr>
  </property>
</Properties>
</file>